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6600CC"/>
    <a:srgbClr val="FF6600"/>
    <a:srgbClr val="FF33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3150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37C4-0623-49DF-8081-C4AAD9948A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1D32-0F8A-49B1-9F65-5C0D5F1B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4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37C4-0623-49DF-8081-C4AAD9948A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1D32-0F8A-49B1-9F65-5C0D5F1B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37C4-0623-49DF-8081-C4AAD9948A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1D32-0F8A-49B1-9F65-5C0D5F1B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9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37C4-0623-49DF-8081-C4AAD9948A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1D32-0F8A-49B1-9F65-5C0D5F1B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3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37C4-0623-49DF-8081-C4AAD9948A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1D32-0F8A-49B1-9F65-5C0D5F1B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1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37C4-0623-49DF-8081-C4AAD9948A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1D32-0F8A-49B1-9F65-5C0D5F1B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37C4-0623-49DF-8081-C4AAD9948A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1D32-0F8A-49B1-9F65-5C0D5F1B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2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37C4-0623-49DF-8081-C4AAD9948A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1D32-0F8A-49B1-9F65-5C0D5F1B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3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37C4-0623-49DF-8081-C4AAD9948A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1D32-0F8A-49B1-9F65-5C0D5F1BC4F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652" t="30980" b="-247"/>
          <a:stretch/>
        </p:blipFill>
        <p:spPr>
          <a:xfrm rot="16200000">
            <a:off x="-3239770" y="3239769"/>
            <a:ext cx="9906001" cy="34264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652" t="22812" b="-247"/>
          <a:stretch/>
        </p:blipFill>
        <p:spPr>
          <a:xfrm rot="5400000">
            <a:off x="152399" y="3200400"/>
            <a:ext cx="9906001" cy="35052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6858000" cy="9906001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1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37C4-0623-49DF-8081-C4AAD9948A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1D32-0F8A-49B1-9F65-5C0D5F1B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3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37C4-0623-49DF-8081-C4AAD9948A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1D32-0F8A-49B1-9F65-5C0D5F1B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8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737C4-0623-49DF-8081-C4AAD9948A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E1D32-0F8A-49B1-9F65-5C0D5F1B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6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gif"/><Relationship Id="rId7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phd@erg.cuhk.edu.hk" TargetMode="External"/><Relationship Id="rId5" Type="http://schemas.openxmlformats.org/officeDocument/2006/relationships/hyperlink" Target="http://www.erg.cuhk.edu.hk/phdsummerworkshop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1" y="457200"/>
            <a:ext cx="6858001" cy="2624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94" b="32812"/>
          <a:stretch/>
        </p:blipFill>
        <p:spPr>
          <a:xfrm>
            <a:off x="-2853" y="548641"/>
            <a:ext cx="6865616" cy="2423160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-5391" y="533400"/>
            <a:ext cx="68656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-1061" y="2971800"/>
            <a:ext cx="685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31" y="662916"/>
            <a:ext cx="801623" cy="6324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973" y="3239712"/>
            <a:ext cx="1280627" cy="960470"/>
          </a:xfrm>
          <a:prstGeom prst="round2DiagRect">
            <a:avLst>
              <a:gd name="adj1" fmla="val 16667"/>
              <a:gd name="adj2" fmla="val 0"/>
            </a:avLst>
          </a:prstGeom>
          <a:ln w="254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Rectangle 29"/>
          <p:cNvSpPr/>
          <p:nvPr/>
        </p:nvSpPr>
        <p:spPr>
          <a:xfrm>
            <a:off x="0" y="9352002"/>
            <a:ext cx="6858000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33400" y="9352002"/>
            <a:ext cx="5943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/>
              </a:buClr>
            </a:pPr>
            <a:r>
              <a:rPr lang="zh-CN" altLang="en-US" sz="1400" dirty="0"/>
              <a:t>工作坊网页</a:t>
            </a:r>
            <a:r>
              <a:rPr lang="zh-CN" altLang="en-US" sz="1400" dirty="0" smtClean="0"/>
              <a:t>：</a:t>
            </a:r>
            <a:r>
              <a:rPr lang="en-US" altLang="zh-TW" sz="1500" dirty="0" smtClean="0">
                <a:solidFill>
                  <a:srgbClr val="FF99CC"/>
                </a:solidFill>
                <a:hlinkClick r:id="rId5"/>
              </a:rPr>
              <a:t>http://www.erg.cuhk.edu.hk/phdsummerworkshop</a:t>
            </a:r>
            <a:endParaRPr lang="en-US" sz="1500" dirty="0" smtClean="0"/>
          </a:p>
          <a:p>
            <a:pPr algn="ctr">
              <a:buClr>
                <a:schemeClr val="tx1"/>
              </a:buClr>
            </a:pPr>
            <a:r>
              <a:rPr lang="zh-CN" altLang="en-US" sz="1400" dirty="0"/>
              <a:t>查询电</a:t>
            </a:r>
            <a:r>
              <a:rPr lang="zh-CN" altLang="en-US" sz="1400" dirty="0" smtClean="0"/>
              <a:t>邮</a:t>
            </a:r>
            <a:r>
              <a:rPr lang="zh-TW" altLang="en-US" sz="1400" dirty="0" smtClean="0"/>
              <a:t>：</a:t>
            </a:r>
            <a:r>
              <a:rPr lang="en-US" sz="1500" dirty="0" smtClean="0"/>
              <a:t> </a:t>
            </a:r>
            <a:r>
              <a:rPr lang="en-US" altLang="zh-TW" sz="1500" dirty="0" smtClean="0">
                <a:solidFill>
                  <a:srgbClr val="FF99CC"/>
                </a:solidFill>
                <a:hlinkClick r:id="rId6"/>
              </a:rPr>
              <a:t>phd@erg.cuhk.edu.hk</a:t>
            </a:r>
            <a:endParaRPr lang="en-US" sz="1500" dirty="0"/>
          </a:p>
        </p:txBody>
      </p:sp>
      <p:sp>
        <p:nvSpPr>
          <p:cNvPr id="39" name="TextBox 38"/>
          <p:cNvSpPr txBox="1"/>
          <p:nvPr/>
        </p:nvSpPr>
        <p:spPr>
          <a:xfrm>
            <a:off x="152400" y="8534400"/>
            <a:ext cx="2496100" cy="584775"/>
          </a:xfrm>
          <a:prstGeom prst="rect">
            <a:avLst/>
          </a:prstGeom>
          <a:solidFill>
            <a:srgbClr val="CC33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/>
              <a:t>截止报名日期</a:t>
            </a:r>
            <a:endParaRPr lang="en-US" sz="1600" b="1" dirty="0"/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2016</a:t>
            </a:r>
            <a:r>
              <a:rPr lang="zh-CN" altLang="en-US" sz="1600" b="1" dirty="0">
                <a:solidFill>
                  <a:schemeClr val="bg1"/>
                </a:solidFill>
              </a:rPr>
              <a:t>年</a:t>
            </a:r>
            <a:r>
              <a:rPr lang="en-US" sz="1600" b="1" dirty="0">
                <a:solidFill>
                  <a:schemeClr val="bg1"/>
                </a:solidFill>
              </a:rPr>
              <a:t>4 </a:t>
            </a:r>
            <a:r>
              <a:rPr lang="zh-CN" altLang="en-US" sz="1600" b="1" dirty="0">
                <a:solidFill>
                  <a:schemeClr val="bg1"/>
                </a:solidFill>
              </a:rPr>
              <a:t>月</a:t>
            </a:r>
            <a:r>
              <a:rPr lang="en-US" sz="1600" b="1" dirty="0">
                <a:solidFill>
                  <a:schemeClr val="bg1"/>
                </a:solidFill>
              </a:rPr>
              <a:t>24</a:t>
            </a:r>
            <a:r>
              <a:rPr lang="zh-CN" altLang="en-US" sz="1600" b="1" dirty="0">
                <a:solidFill>
                  <a:schemeClr val="bg1"/>
                </a:solidFill>
              </a:rPr>
              <a:t>日（</a:t>
            </a:r>
            <a:r>
              <a:rPr lang="zh-CN" altLang="en-US" sz="1600" b="1" dirty="0" smtClean="0">
                <a:solidFill>
                  <a:schemeClr val="bg1"/>
                </a:solidFill>
              </a:rPr>
              <a:t>星期日）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8599" y="5938897"/>
            <a:ext cx="31789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学部介绍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研究讲座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由本院博士生介绍之海报展览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与本院教授个人面谈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实验室及研究设施参观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与教授及博士生进行研讨会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参观香港中文大学医学院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进行入学面试</a:t>
            </a:r>
            <a:endParaRPr lang="en-US" sz="1500" dirty="0"/>
          </a:p>
        </p:txBody>
      </p:sp>
      <p:sp>
        <p:nvSpPr>
          <p:cNvPr id="46" name="TextBox 45"/>
          <p:cNvSpPr txBox="1"/>
          <p:nvPr/>
        </p:nvSpPr>
        <p:spPr>
          <a:xfrm>
            <a:off x="284730" y="5620435"/>
            <a:ext cx="191590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500" b="1">
                <a:solidFill>
                  <a:srgbClr val="FF3300"/>
                </a:solidFill>
              </a:defRPr>
            </a:lvl1pPr>
          </a:lstStyle>
          <a:p>
            <a:r>
              <a:rPr lang="zh-CN" altLang="en-US" dirty="0" smtClean="0"/>
              <a:t>工作</a:t>
            </a:r>
            <a:r>
              <a:rPr lang="zh-CN" altLang="en-US" dirty="0"/>
              <a:t>坊内容（暂定）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7549" y="4419600"/>
            <a:ext cx="65080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为</a:t>
            </a:r>
            <a:r>
              <a:rPr lang="zh-CN" altLang="en-US" sz="1600" dirty="0" smtClean="0"/>
              <a:t>有意</a:t>
            </a:r>
            <a:r>
              <a:rPr lang="zh-CN" altLang="en-US" sz="1600" dirty="0"/>
              <a:t>报名入读本校</a:t>
            </a:r>
            <a:r>
              <a:rPr lang="en-US" sz="1500" b="1" dirty="0">
                <a:solidFill>
                  <a:srgbClr val="CC3300"/>
                </a:solidFill>
              </a:rPr>
              <a:t>2017-18</a:t>
            </a:r>
            <a:r>
              <a:rPr lang="zh-CN" altLang="en-US" sz="1500" b="1" dirty="0">
                <a:solidFill>
                  <a:srgbClr val="CC3300"/>
                </a:solidFill>
              </a:rPr>
              <a:t>学年</a:t>
            </a:r>
            <a:r>
              <a:rPr lang="zh-CN" altLang="en-US" sz="1600" dirty="0"/>
              <a:t>博士课程的申请人介绍本院的研究范畴、实验室及研究设施</a:t>
            </a:r>
            <a:r>
              <a:rPr lang="zh-TW" altLang="en-US" sz="1600" dirty="0"/>
              <a:t>及</a:t>
            </a:r>
            <a:r>
              <a:rPr lang="zh-CN" altLang="en-US" sz="1600" dirty="0"/>
              <a:t>与本院师生交流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进行入学面试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获选取得奖学金的同学将可获得每月港币</a:t>
            </a:r>
            <a:r>
              <a:rPr lang="en-US" sz="1600" dirty="0"/>
              <a:t> $ 20,000 </a:t>
            </a:r>
            <a:r>
              <a:rPr lang="zh-CN" altLang="en-US" sz="1600" dirty="0"/>
              <a:t>的津贴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109503" y="1455003"/>
            <a:ext cx="65960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/>
              <a:t>日期：</a:t>
            </a:r>
            <a:r>
              <a:rPr lang="zh-CN" altLang="en-US" sz="1600" b="1" dirty="0">
                <a:solidFill>
                  <a:srgbClr val="FF0000"/>
                </a:solidFill>
              </a:rPr>
              <a:t>二０一六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年三月三十</a:t>
            </a:r>
            <a:r>
              <a:rPr lang="zh-CN" altLang="en-US" sz="1600" b="1" dirty="0">
                <a:solidFill>
                  <a:srgbClr val="FF0000"/>
                </a:solidFill>
              </a:rPr>
              <a:t>一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日</a:t>
            </a:r>
            <a:r>
              <a:rPr lang="zh-CN" altLang="en-US" sz="1600" b="1" dirty="0">
                <a:solidFill>
                  <a:srgbClr val="FF0000"/>
                </a:solidFill>
              </a:rPr>
              <a:t>（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星期四）</a:t>
            </a:r>
            <a:endParaRPr lang="en-US" sz="1600" b="1" dirty="0">
              <a:solidFill>
                <a:srgbClr val="FF0000"/>
              </a:solidFill>
            </a:endParaRPr>
          </a:p>
          <a:p>
            <a:pPr algn="ctr"/>
            <a:r>
              <a:rPr lang="zh-CN" altLang="en-US" sz="1600" b="1" dirty="0"/>
              <a:t>时间</a:t>
            </a:r>
            <a:r>
              <a:rPr lang="zh-CN" altLang="en-US" sz="1600" b="1" dirty="0" smtClean="0"/>
              <a:t>：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15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：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00-16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：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00</a:t>
            </a:r>
            <a:endParaRPr lang="en-US" sz="1600" b="1" dirty="0">
              <a:solidFill>
                <a:srgbClr val="FF0000"/>
              </a:solidFill>
            </a:endParaRPr>
          </a:p>
          <a:p>
            <a:pPr algn="ctr"/>
            <a:r>
              <a:rPr lang="zh-CN" altLang="en-US" sz="1600" b="1" dirty="0"/>
              <a:t>地点</a:t>
            </a:r>
            <a:r>
              <a:rPr lang="zh-CN" altLang="en-US" sz="1600" b="1" dirty="0" smtClean="0"/>
              <a:t>：</a:t>
            </a:r>
            <a:r>
              <a:rPr lang="zh-CN" altLang="en-US" sz="1600" b="1" dirty="0">
                <a:solidFill>
                  <a:srgbClr val="FF0000"/>
                </a:solidFill>
              </a:rPr>
              <a:t>东南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大学九龙湖校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区</a:t>
            </a:r>
            <a:r>
              <a:rPr lang="zh-CN" altLang="en-US" sz="1600" b="1" dirty="0">
                <a:solidFill>
                  <a:srgbClr val="FF0000"/>
                </a:solidFill>
              </a:rPr>
              <a:t>机械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楼南高厅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9600" y="3569984"/>
            <a:ext cx="42809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/>
              <a:t>日期：二０</a:t>
            </a:r>
            <a:r>
              <a:rPr lang="zh-CN" altLang="en-US" sz="1400" b="1" dirty="0" smtClean="0"/>
              <a:t>一六年</a:t>
            </a:r>
            <a:r>
              <a:rPr lang="zh-TW" altLang="en-US" sz="1400" b="1" dirty="0" smtClean="0"/>
              <a:t>七</a:t>
            </a:r>
            <a:r>
              <a:rPr lang="zh-CN" altLang="en-US" sz="1400" b="1" dirty="0" smtClean="0"/>
              <a:t>月十</a:t>
            </a:r>
            <a:r>
              <a:rPr lang="zh-TW" altLang="en-US" sz="1400" b="1" dirty="0" smtClean="0"/>
              <a:t>一至十五</a:t>
            </a:r>
            <a:r>
              <a:rPr lang="zh-CN" altLang="en-US" sz="1400" b="1" dirty="0" smtClean="0"/>
              <a:t>日</a:t>
            </a:r>
            <a:r>
              <a:rPr lang="zh-CN" altLang="en-US" sz="1400" b="1" dirty="0"/>
              <a:t>（</a:t>
            </a:r>
            <a:r>
              <a:rPr lang="zh-CN" altLang="en-US" sz="1400" b="1" dirty="0" smtClean="0"/>
              <a:t>星期</a:t>
            </a:r>
            <a:r>
              <a:rPr lang="zh-TW" altLang="en-US" sz="1400" b="1" dirty="0" smtClean="0"/>
              <a:t>一至五</a:t>
            </a:r>
            <a:r>
              <a:rPr lang="zh-CN" altLang="en-US" sz="1400" b="1" dirty="0" smtClean="0"/>
              <a:t>）</a:t>
            </a:r>
            <a:endParaRPr lang="en-US" sz="1400" b="1" dirty="0"/>
          </a:p>
          <a:p>
            <a:pPr algn="ctr"/>
            <a:r>
              <a:rPr lang="zh-CN" altLang="en-US" sz="1400" b="1" dirty="0"/>
              <a:t>地点</a:t>
            </a:r>
            <a:r>
              <a:rPr lang="zh-CN" altLang="en-US" sz="1400" b="1" dirty="0" smtClean="0"/>
              <a:t>：</a:t>
            </a:r>
            <a:r>
              <a:rPr lang="zh-CN" altLang="en-US" sz="1600" b="1" dirty="0"/>
              <a:t>香港中文大学校</a:t>
            </a:r>
            <a:r>
              <a:rPr lang="zh-CN" altLang="en-US" sz="1600" b="1" dirty="0" smtClean="0"/>
              <a:t>园</a:t>
            </a:r>
            <a:endParaRPr lang="en-US" sz="16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227503" y="4114800"/>
            <a:ext cx="114646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500" b="1" dirty="0" smtClean="0">
                <a:solidFill>
                  <a:srgbClr val="FF3300"/>
                </a:solidFill>
              </a:rPr>
              <a:t>工作</a:t>
            </a:r>
            <a:r>
              <a:rPr lang="zh-CN" altLang="en-US" sz="1500" b="1" dirty="0">
                <a:solidFill>
                  <a:srgbClr val="FF3300"/>
                </a:solidFill>
              </a:rPr>
              <a:t>坊重点</a:t>
            </a:r>
            <a:endParaRPr lang="en-US" sz="1500" b="1" dirty="0">
              <a:solidFill>
                <a:srgbClr val="FF33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-10587" y="0"/>
            <a:ext cx="6879172" cy="451880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简</a:t>
            </a:r>
            <a:r>
              <a:rPr lang="zh-CN" altLang="en-US" sz="2000" b="1" dirty="0"/>
              <a:t>介会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461046"/>
            <a:ext cx="672554" cy="67255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808737" y="533400"/>
            <a:ext cx="5820663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06699"/>
                </a:solidFill>
                <a:latin typeface="Impact" panose="020B0806030902050204" pitchFamily="34" charset="0"/>
              </a:rPr>
              <a:t>香港中文大学工程学院</a:t>
            </a:r>
            <a:endParaRPr lang="en-US" altLang="zh-CN" sz="2800" b="1" dirty="0">
              <a:solidFill>
                <a:srgbClr val="006699"/>
              </a:solidFill>
              <a:latin typeface="Impact" panose="020B0806030902050204" pitchFamily="34" charset="0"/>
            </a:endParaRPr>
          </a:p>
          <a:p>
            <a:pPr algn="ctr"/>
            <a:r>
              <a:rPr lang="zh-CN" altLang="en-US" sz="2500" b="1" dirty="0">
                <a:solidFill>
                  <a:srgbClr val="6600CC"/>
                </a:solidFill>
                <a:latin typeface="Impact" panose="020B0806030902050204" pitchFamily="34" charset="0"/>
              </a:rPr>
              <a:t>香港</a:t>
            </a:r>
            <a:r>
              <a:rPr lang="zh-CN" altLang="en-US" sz="2500" b="1" dirty="0">
                <a:solidFill>
                  <a:srgbClr val="002060"/>
                </a:solidFill>
                <a:latin typeface="Impact" panose="020B0806030902050204" pitchFamily="34" charset="0"/>
              </a:rPr>
              <a:t>博士生奖学金计划</a:t>
            </a:r>
            <a:r>
              <a:rPr lang="zh-CN" altLang="en-US" sz="2500" b="1" dirty="0">
                <a:solidFill>
                  <a:srgbClr val="6600CC"/>
                </a:solidFill>
                <a:latin typeface="Impact" panose="020B0806030902050204" pitchFamily="34" charset="0"/>
              </a:rPr>
              <a:t>暑期工作坊</a:t>
            </a:r>
            <a:r>
              <a:rPr lang="en-US" sz="2500" dirty="0">
                <a:solidFill>
                  <a:srgbClr val="6600CC"/>
                </a:solidFill>
                <a:latin typeface="Impact" panose="020B0806030902050204" pitchFamily="34" charset="0"/>
              </a:rPr>
              <a:t>2016</a:t>
            </a:r>
            <a:r>
              <a:rPr lang="en-US" sz="2500" b="1" dirty="0">
                <a:solidFill>
                  <a:srgbClr val="6600CC"/>
                </a:solidFill>
                <a:latin typeface="Impact" panose="020B0806030902050204" pitchFamily="34" charset="0"/>
              </a:rPr>
              <a:t>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7130" y="3200400"/>
            <a:ext cx="4575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6600CC"/>
                </a:solidFill>
                <a:latin typeface="Impact" panose="020B0806030902050204" pitchFamily="34" charset="0"/>
              </a:rPr>
              <a:t>香港</a:t>
            </a:r>
            <a:r>
              <a:rPr lang="zh-CN" altLang="en-US" sz="2000" b="1" dirty="0">
                <a:solidFill>
                  <a:srgbClr val="002060"/>
                </a:solidFill>
                <a:latin typeface="Impact" panose="020B0806030902050204" pitchFamily="34" charset="0"/>
              </a:rPr>
              <a:t>博士生奖学金计划</a:t>
            </a:r>
            <a:r>
              <a:rPr lang="zh-CN" altLang="en-US" sz="2000" b="1" dirty="0">
                <a:solidFill>
                  <a:srgbClr val="6600CC"/>
                </a:solidFill>
                <a:latin typeface="Impact" panose="020B0806030902050204" pitchFamily="34" charset="0"/>
              </a:rPr>
              <a:t>暑期工作坊</a:t>
            </a:r>
            <a:r>
              <a:rPr lang="en-US" sz="2000" dirty="0">
                <a:solidFill>
                  <a:srgbClr val="6600CC"/>
                </a:solidFill>
                <a:latin typeface="Impact" panose="020B0806030902050204" pitchFamily="34" charset="0"/>
              </a:rPr>
              <a:t>2016</a:t>
            </a:r>
            <a:r>
              <a:rPr lang="en-US" sz="2000" b="1" dirty="0">
                <a:solidFill>
                  <a:srgbClr val="6600CC"/>
                </a:solidFill>
                <a:latin typeface="Impact" panose="020B0806030902050204" pitchFamily="34" charset="0"/>
              </a:rPr>
              <a:t> 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41" b="13392"/>
          <a:stretch/>
        </p:blipFill>
        <p:spPr>
          <a:xfrm>
            <a:off x="2819400" y="7772400"/>
            <a:ext cx="3793106" cy="1469828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71344" y="2338626"/>
            <a:ext cx="6368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 smtClean="0"/>
              <a:t>嘉</a:t>
            </a:r>
            <a:r>
              <a:rPr lang="zh-CN" altLang="en-US" sz="1600" dirty="0"/>
              <a:t>宾</a:t>
            </a:r>
            <a:r>
              <a:rPr lang="zh-CN" altLang="en-US" sz="1600" dirty="0" smtClean="0"/>
              <a:t>：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徐东艳  袁海东  刘达铭教授</a:t>
            </a:r>
            <a:endParaRPr lang="en-US" sz="1600" b="1" dirty="0">
              <a:solidFill>
                <a:srgbClr val="FF0000"/>
              </a:solidFill>
            </a:endParaRPr>
          </a:p>
          <a:p>
            <a:pPr algn="ctr"/>
            <a:r>
              <a:rPr lang="zh-CN" altLang="en-US" sz="1600" b="1" dirty="0">
                <a:solidFill>
                  <a:srgbClr val="FF0000"/>
                </a:solidFill>
                <a:latin typeface="Impact" panose="020B0806030902050204" pitchFamily="34" charset="0"/>
              </a:rPr>
              <a:t>香港中文大</a:t>
            </a:r>
            <a:r>
              <a:rPr lang="zh-CN" altLang="en-US" sz="1600" b="1" dirty="0" smtClean="0">
                <a:solidFill>
                  <a:srgbClr val="FF0000"/>
                </a:solidFill>
                <a:latin typeface="Impact" panose="020B0806030902050204" pitchFamily="34" charset="0"/>
              </a:rPr>
              <a:t>学 </a:t>
            </a:r>
            <a:r>
              <a:rPr lang="en-US" altLang="zh-CN" sz="1600" b="1" dirty="0" smtClean="0">
                <a:solidFill>
                  <a:srgbClr val="FF0000"/>
                </a:solidFill>
                <a:latin typeface="Impact" panose="020B0806030902050204" pitchFamily="34" charset="0"/>
              </a:rPr>
              <a:t>-  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机</a:t>
            </a:r>
            <a:r>
              <a:rPr lang="zh-CN" altLang="en-US" sz="1600" b="1" dirty="0">
                <a:solidFill>
                  <a:srgbClr val="FF0000"/>
                </a:solidFill>
              </a:rPr>
              <a:t>械与</a:t>
            </a:r>
            <a:r>
              <a:rPr lang="zh-CN" altLang="en-US" sz="1600" b="1">
                <a:solidFill>
                  <a:srgbClr val="FF0000"/>
                </a:solidFill>
              </a:rPr>
              <a:t>自动化</a:t>
            </a:r>
            <a:r>
              <a:rPr lang="zh-CN" altLang="en-US" sz="1600" b="1" smtClean="0">
                <a:solidFill>
                  <a:srgbClr val="FF0000"/>
                </a:solidFill>
              </a:rPr>
              <a:t>工程学系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51574" y="5864059"/>
            <a:ext cx="3254026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600" dirty="0" smtClean="0"/>
              <a:t>于</a:t>
            </a:r>
            <a:r>
              <a:rPr lang="zh-CN" altLang="en-US" sz="1600" dirty="0"/>
              <a:t>中大校园内</a:t>
            </a:r>
            <a:r>
              <a:rPr lang="zh-CN" altLang="en-US" sz="1600" dirty="0" smtClean="0"/>
              <a:t>的</a:t>
            </a:r>
            <a:r>
              <a:rPr lang="zh-CN" altLang="en-US" sz="1600" dirty="0"/>
              <a:t>免费</a:t>
            </a:r>
            <a:r>
              <a:rPr lang="zh-CN" altLang="en-US" sz="1600" dirty="0" smtClean="0"/>
              <a:t>六</a:t>
            </a:r>
            <a:r>
              <a:rPr lang="zh-CN" altLang="en-US" sz="1600" dirty="0"/>
              <a:t>晚住宿</a:t>
            </a:r>
            <a:r>
              <a:rPr lang="en-US" sz="1600" dirty="0"/>
              <a:t> (7 </a:t>
            </a:r>
            <a:r>
              <a:rPr lang="zh-CN" altLang="en-US" sz="1600" dirty="0"/>
              <a:t>月</a:t>
            </a:r>
            <a:r>
              <a:rPr lang="en-US" sz="1600" dirty="0" smtClean="0"/>
              <a:t>10-16</a:t>
            </a:r>
            <a:r>
              <a:rPr lang="zh-CN" altLang="en-US" sz="1600" dirty="0" smtClean="0"/>
              <a:t>日</a:t>
            </a:r>
            <a:r>
              <a:rPr lang="en-US" sz="1600" dirty="0"/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欢迎</a:t>
            </a:r>
            <a:r>
              <a:rPr lang="zh-CN" altLang="en-US" sz="1600" dirty="0" smtClean="0"/>
              <a:t>晚宴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完成工作坊后，将可获得港币</a:t>
            </a:r>
            <a:r>
              <a:rPr lang="en-US" sz="1600" dirty="0"/>
              <a:t> $ 1,000 </a:t>
            </a:r>
            <a:r>
              <a:rPr lang="zh-CN" altLang="en-US" sz="1600" dirty="0"/>
              <a:t>的交通津</a:t>
            </a:r>
            <a:r>
              <a:rPr lang="zh-CN" altLang="en-US" sz="1600" dirty="0" smtClean="0"/>
              <a:t>贴</a:t>
            </a: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500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3429000" y="5562600"/>
            <a:ext cx="13388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500" b="1">
                <a:solidFill>
                  <a:srgbClr val="FF3300"/>
                </a:solidFill>
              </a:defRPr>
            </a:lvl1pPr>
          </a:lstStyle>
          <a:p>
            <a:r>
              <a:rPr lang="zh-CN" altLang="en-US" dirty="0" smtClean="0"/>
              <a:t>工作</a:t>
            </a:r>
            <a:r>
              <a:rPr lang="zh-CN" altLang="en-US" dirty="0"/>
              <a:t>坊将提供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0" y="9363456"/>
            <a:ext cx="68580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5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232</Words>
  <Application>Microsoft Office PowerPoint</Application>
  <PresentationFormat>A4 纸张(210x297 毫米)</PresentationFormat>
  <Paragraphs>32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新細明體</vt:lpstr>
      <vt:lpstr>宋体</vt:lpstr>
      <vt:lpstr>Arial</vt:lpstr>
      <vt:lpstr>Calibri</vt:lpstr>
      <vt:lpstr>Impact</vt:lpstr>
      <vt:lpstr>Office Theme</vt:lpstr>
      <vt:lpstr>PowerPoint 演示文稿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shy</cp:lastModifiedBy>
  <cp:revision>171</cp:revision>
  <dcterms:created xsi:type="dcterms:W3CDTF">2015-01-14T08:12:38Z</dcterms:created>
  <dcterms:modified xsi:type="dcterms:W3CDTF">2016-03-17T07:07:14Z</dcterms:modified>
</cp:coreProperties>
</file>